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2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25203150" cy="25203150"/>
  <p:notesSz cx="6858000" cy="9144000"/>
  <p:embeddedFontLst>
    <p:embeddedFont>
      <p:font typeface="Wingdings 2" panose="05020102010507070707" pitchFamily="18" charset="2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-52"/>
      <p:regular r:id="rId18"/>
      <p:bold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1600520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1pPr>
    <a:lvl2pPr marL="1600520" algn="l" defTabSz="1600520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2pPr>
    <a:lvl3pPr marL="3201040" algn="l" defTabSz="1600520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3pPr>
    <a:lvl4pPr marL="4801560" algn="l" defTabSz="1600520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4pPr>
    <a:lvl5pPr marL="6402080" algn="l" defTabSz="1600520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5pPr>
    <a:lvl6pPr marL="8002600" algn="l" defTabSz="1600520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6pPr>
    <a:lvl7pPr marL="9603120" algn="l" defTabSz="1600520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7pPr>
    <a:lvl8pPr marL="11203640" algn="l" defTabSz="1600520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8pPr>
    <a:lvl9pPr marL="12804160" algn="l" defTabSz="1600520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69C1252-BD32-4B16-9DAE-CA074746DA19}">
          <p14:sldIdLst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7936">
          <p15:clr>
            <a:srgbClr val="A4A3A4"/>
          </p15:clr>
        </p15:guide>
        <p15:guide id="2" pos="79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8C00"/>
    <a:srgbClr val="290AE0"/>
    <a:srgbClr val="E6DCD2"/>
    <a:srgbClr val="FA3C4D"/>
    <a:srgbClr val="23A538"/>
    <a:srgbClr val="FEED01"/>
    <a:srgbClr val="CDD29A"/>
    <a:srgbClr val="EDDC28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 snapToObjects="1">
      <p:cViewPr varScale="1">
        <p:scale>
          <a:sx n="17" d="100"/>
          <a:sy n="17" d="100"/>
        </p:scale>
        <p:origin x="-1780" y="-84"/>
      </p:cViewPr>
      <p:guideLst>
        <p:guide orient="horz" pos="7936"/>
        <p:guide pos="7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470184" y="5040630"/>
            <a:ext cx="21641105" cy="6720840"/>
          </a:xfrm>
          <a:ln>
            <a:noFill/>
          </a:ln>
        </p:spPr>
        <p:txBody>
          <a:bodyPr vert="horz" tIns="0" rIns="5760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17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470184" y="11864870"/>
            <a:ext cx="21649506" cy="6440805"/>
          </a:xfrm>
        </p:spPr>
        <p:txBody>
          <a:bodyPr lIns="0" rIns="57607"/>
          <a:lstStyle>
            <a:lvl1pPr marL="0" marR="144018" indent="0" algn="r">
              <a:buNone/>
              <a:defRPr>
                <a:solidFill>
                  <a:schemeClr val="tx1"/>
                </a:solidFill>
              </a:defRPr>
            </a:lvl1pPr>
            <a:lvl2pPr marL="1440180" indent="0" algn="ctr">
              <a:buNone/>
            </a:lvl2pPr>
            <a:lvl3pPr marL="2880360" indent="0" algn="ctr">
              <a:buNone/>
            </a:lvl3pPr>
            <a:lvl4pPr marL="4320540" indent="0" algn="ctr">
              <a:buNone/>
            </a:lvl4pPr>
            <a:lvl5pPr marL="5760720" indent="0" algn="ctr">
              <a:buNone/>
            </a:lvl5pPr>
            <a:lvl6pPr marL="7200900" indent="0" algn="ctr">
              <a:buNone/>
            </a:lvl6pPr>
            <a:lvl7pPr marL="8641080" indent="0" algn="ctr">
              <a:buNone/>
            </a:lvl7pPr>
            <a:lvl8pPr marL="10081260" indent="0" algn="ctr">
              <a:buNone/>
            </a:lvl8pPr>
            <a:lvl9pPr marL="1152144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72284" y="3360426"/>
            <a:ext cx="5670709" cy="1915322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157" y="3360426"/>
            <a:ext cx="16592074" cy="19153229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782" y="4839005"/>
            <a:ext cx="21422678" cy="500702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17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1782" y="9939640"/>
            <a:ext cx="21422678" cy="5548192"/>
          </a:xfrm>
        </p:spPr>
        <p:txBody>
          <a:bodyPr lIns="144018" rIns="144018" anchor="t"/>
          <a:lstStyle>
            <a:lvl1pPr marL="0" indent="0">
              <a:buNone/>
              <a:defRPr sz="6900">
                <a:solidFill>
                  <a:schemeClr val="tx1"/>
                </a:solidFill>
              </a:defRPr>
            </a:lvl1pPr>
            <a:lvl2pPr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158" y="2587523"/>
            <a:ext cx="22682835" cy="420052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158" y="7056312"/>
            <a:ext cx="11131391" cy="16298037"/>
          </a:xfrm>
        </p:spPr>
        <p:txBody>
          <a:bodyPr/>
          <a:lstStyle>
            <a:lvl1pPr>
              <a:defRPr sz="82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11601" y="7056312"/>
            <a:ext cx="11131391" cy="16298037"/>
          </a:xfrm>
        </p:spPr>
        <p:txBody>
          <a:bodyPr/>
          <a:lstStyle>
            <a:lvl1pPr>
              <a:defRPr sz="82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158" y="2587523"/>
            <a:ext cx="22682835" cy="4200525"/>
          </a:xfrm>
        </p:spPr>
        <p:txBody>
          <a:bodyPr tIns="144018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158" y="6818036"/>
            <a:ext cx="11135768" cy="2423119"/>
          </a:xfrm>
        </p:spPr>
        <p:txBody>
          <a:bodyPr lIns="144018" tIns="0" rIns="144018" bIns="0" anchor="ctr">
            <a:noAutofit/>
          </a:bodyPr>
          <a:lstStyle>
            <a:lvl1pPr marL="0" indent="0">
              <a:buNone/>
              <a:defRPr sz="7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6300" b="1"/>
            </a:lvl2pPr>
            <a:lvl3pPr>
              <a:buNone/>
              <a:defRPr sz="5700" b="1"/>
            </a:lvl3pPr>
            <a:lvl4pPr>
              <a:buNone/>
              <a:defRPr sz="5000" b="1"/>
            </a:lvl4pPr>
            <a:lvl5pPr>
              <a:buNone/>
              <a:defRPr sz="5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2802852" y="6834609"/>
            <a:ext cx="11140142" cy="2406548"/>
          </a:xfrm>
        </p:spPr>
        <p:txBody>
          <a:bodyPr lIns="144018" tIns="0" rIns="144018" bIns="0" anchor="ctr"/>
          <a:lstStyle>
            <a:lvl1pPr marL="0" indent="0">
              <a:buNone/>
              <a:defRPr sz="7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6300" b="1"/>
            </a:lvl2pPr>
            <a:lvl3pPr>
              <a:buNone/>
              <a:defRPr sz="5700" b="1"/>
            </a:lvl3pPr>
            <a:lvl4pPr>
              <a:buNone/>
              <a:defRPr sz="5000" b="1"/>
            </a:lvl4pPr>
            <a:lvl5pPr>
              <a:buNone/>
              <a:defRPr sz="5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60158" y="9241155"/>
            <a:ext cx="11135768" cy="14133021"/>
          </a:xfrm>
        </p:spPr>
        <p:txBody>
          <a:bodyPr tIns="0"/>
          <a:lstStyle>
            <a:lvl1pPr>
              <a:defRPr sz="69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2852" y="9241155"/>
            <a:ext cx="11140142" cy="14133021"/>
          </a:xfrm>
        </p:spPr>
        <p:txBody>
          <a:bodyPr tIns="0"/>
          <a:lstStyle>
            <a:lvl1pPr>
              <a:defRPr sz="69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158" y="2587523"/>
            <a:ext cx="22892861" cy="4200525"/>
          </a:xfrm>
        </p:spPr>
        <p:txBody>
          <a:bodyPr vert="horz" tIns="14401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5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236" y="1890243"/>
            <a:ext cx="7560945" cy="4270534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8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890236" y="6160770"/>
            <a:ext cx="7560945" cy="16802100"/>
          </a:xfrm>
        </p:spPr>
        <p:txBody>
          <a:bodyPr lIns="57607" rIns="57607"/>
          <a:lstStyle>
            <a:lvl1pPr marL="0" indent="0" algn="l">
              <a:buNone/>
              <a:defRPr sz="4400"/>
            </a:lvl1pPr>
            <a:lvl2pPr indent="0" algn="l">
              <a:buNone/>
              <a:defRPr sz="3800"/>
            </a:lvl2pPr>
            <a:lvl3pPr indent="0" algn="l">
              <a:buNone/>
              <a:defRPr sz="3200"/>
            </a:lvl3pPr>
            <a:lvl4pPr indent="0" algn="l">
              <a:buNone/>
              <a:defRPr sz="2800"/>
            </a:lvl4pPr>
            <a:lvl5pPr indent="0" algn="l">
              <a:buNone/>
              <a:defRPr sz="28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53732" y="6160770"/>
            <a:ext cx="14089261" cy="16802100"/>
          </a:xfrm>
        </p:spPr>
        <p:txBody>
          <a:bodyPr tIns="0"/>
          <a:lstStyle>
            <a:lvl1pPr>
              <a:defRPr sz="8800"/>
            </a:lvl1pPr>
            <a:lvl2pPr>
              <a:defRPr sz="8200"/>
            </a:lvl2pPr>
            <a:lvl3pPr>
              <a:defRPr sz="7600"/>
            </a:lvl3pPr>
            <a:lvl4pPr>
              <a:defRPr sz="6300"/>
            </a:lvl4pPr>
            <a:lvl5pPr>
              <a:defRPr sz="57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8725607" y="4072183"/>
            <a:ext cx="14491811" cy="1512189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36" tIns="144018" rIns="288036" bIns="14401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2061394" y="19697151"/>
            <a:ext cx="428454" cy="57127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36" tIns="144018" rIns="288036" bIns="14401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10" y="4325462"/>
            <a:ext cx="6099162" cy="5816132"/>
          </a:xfrm>
        </p:spPr>
        <p:txBody>
          <a:bodyPr vert="horz" lIns="144018" tIns="144018" rIns="144018" bIns="144018" anchor="b"/>
          <a:lstStyle>
            <a:lvl1pPr algn="l">
              <a:buNone/>
              <a:defRPr sz="63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10" y="10395785"/>
            <a:ext cx="6090761" cy="8009001"/>
          </a:xfrm>
        </p:spPr>
        <p:txBody>
          <a:bodyPr lIns="201625" rIns="144018" bIns="144018" anchor="t"/>
          <a:lstStyle>
            <a:lvl1pPr marL="0" indent="0" algn="l">
              <a:spcBef>
                <a:spcPts val="788"/>
              </a:spcBef>
              <a:buFontTx/>
              <a:buNone/>
              <a:defRPr sz="4100"/>
            </a:lvl1pPr>
            <a:lvl2pPr>
              <a:defRPr sz="38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62783" y="23359588"/>
            <a:ext cx="1680210" cy="1341834"/>
          </a:xfrm>
        </p:spPr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9607717" y="4408225"/>
            <a:ext cx="12727591" cy="1444980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01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26254" y="21376005"/>
            <a:ext cx="25255657" cy="382714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36" tIns="144018" rIns="288036" bIns="144018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2076509" y="22857859"/>
            <a:ext cx="13126641" cy="23452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36" tIns="144018" rIns="288036" bIns="144018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26254" y="-26254"/>
            <a:ext cx="25255657" cy="382714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36" tIns="144018" rIns="288036" bIns="144018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76509" y="-26252"/>
            <a:ext cx="13126641" cy="23452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88036" tIns="144018" rIns="288036" bIns="144018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260158" y="2587523"/>
            <a:ext cx="22682835" cy="4200525"/>
          </a:xfrm>
          <a:prstGeom prst="rect">
            <a:avLst/>
          </a:prstGeom>
        </p:spPr>
        <p:txBody>
          <a:bodyPr vert="horz" lIns="0" tIns="144018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260158" y="7112889"/>
            <a:ext cx="22682835" cy="16130016"/>
          </a:xfrm>
          <a:prstGeom prst="rect">
            <a:avLst/>
          </a:prstGeom>
        </p:spPr>
        <p:txBody>
          <a:bodyPr vert="horz" lIns="288036" tIns="144018" rIns="288036" bIns="144018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60158" y="23359588"/>
            <a:ext cx="5880735" cy="13418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38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CA542A-1DEA-964F-BBC9-4531DBAB3ACB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7350919" y="23359588"/>
            <a:ext cx="9241155" cy="13418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38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1842730" y="23359588"/>
            <a:ext cx="2100263" cy="134183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38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52415" y="743850"/>
            <a:ext cx="25303885" cy="238589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158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864108" indent="-864108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16252" indent="-77769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indent="-77769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3744468" indent="-66248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4608576" indent="-66248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5472684" indent="-66248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6048756" indent="-57607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5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6912864" indent="-576072" algn="l" rtl="0" eaLnBrk="1" latinLnBrk="0" hangingPunct="1">
        <a:spcBef>
          <a:spcPct val="20000"/>
        </a:spcBef>
        <a:buClr>
          <a:schemeClr val="tx2"/>
        </a:buClr>
        <a:buChar char="•"/>
        <a:defRPr kumimoji="0" sz="5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6972" indent="-57607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4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1436" y="8059043"/>
            <a:ext cx="2230571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500" b="1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ОТЧЕТ  ГЛАВЫ АДМИНИСТРАЦИИ СЕЛЬСКОГО ПОСЕЛЕНИЯ </a:t>
            </a:r>
          </a:p>
          <a:p>
            <a:pPr algn="ctr"/>
            <a:r>
              <a:rPr lang="ru-RU" sz="8500" b="1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«ДЕРЕВНЯ ВЕРХНЯЯ ПЕСОЧНЯ»</a:t>
            </a:r>
            <a:endParaRPr lang="ru-RU" sz="8500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8500" b="1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О РАБОТЕ В 2023 ГОДУ</a:t>
            </a:r>
            <a:endParaRPr lang="ru-RU" sz="8500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Picture 10" descr="https://avatars.mds.yandex.net/get-zen_doc/3126430/pub_5f8f39396dc8f92edae49f45_5f8f39d76dc8f92edae5c4c7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3840410"/>
            <a:ext cx="16708572" cy="1058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68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Kab44-5\Desktop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" y="16055054"/>
            <a:ext cx="8670131" cy="846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8300" y="1875221"/>
            <a:ext cx="22783800" cy="2356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Задачи на 2024 год</a:t>
            </a:r>
          </a:p>
          <a:p>
            <a:pPr algn="ctr"/>
            <a:r>
              <a:rPr lang="ru-RU" sz="65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В 2024 году сельское поселение вновь примет участие в проекте народных </a:t>
            </a:r>
            <a:r>
              <a:rPr lang="ru-RU" sz="65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инициатив.</a:t>
            </a:r>
            <a:endParaRPr lang="ru-RU" sz="65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endParaRPr lang="ru-RU" sz="6500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65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Поступило </a:t>
            </a:r>
            <a:r>
              <a:rPr lang="ru-RU" sz="65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два предложения: обустройство тротуара в Верхней Песочне и ремонт дороги в Верхней Песочне в районе домов №№ 2-14. Определиться с выбором предстоит жителям нашего поселения, посредством голосования.</a:t>
            </a:r>
          </a:p>
          <a:p>
            <a:pPr algn="ctr"/>
            <a:endParaRPr lang="ru-RU" sz="6500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65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На </a:t>
            </a:r>
            <a:r>
              <a:rPr lang="ru-RU" sz="65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предстоящий год запланированы работы по уличному освещению в деревне Нижняя Песочня. Здесь в районе домов №№ 30-36 необходимо добавить новые уличные светильники.</a:t>
            </a:r>
          </a:p>
          <a:p>
            <a:pPr algn="ctr"/>
            <a:endParaRPr lang="ru-RU" sz="6500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65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Самая </a:t>
            </a:r>
            <a:r>
              <a:rPr lang="ru-RU" sz="65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масштабная задача на будущий 2024 год – капитальный ремонт участка канализационной сети и обустройство очистных сооружений в деревне Верхняя Песочня. Средства на эти цели будут задействованы из областного и районного бюджета.</a:t>
            </a:r>
          </a:p>
          <a:p>
            <a:pPr algn="ctr"/>
            <a:endParaRPr lang="ru-RU" sz="6500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endParaRPr lang="ru-RU" sz="8000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1016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1626" y="6844010"/>
            <a:ext cx="23319909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 ЗА  ВНИМАНИЕ!</a:t>
            </a:r>
            <a:endParaRPr lang="ru-RU" sz="1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Users\COMP\Desktop\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8429625"/>
            <a:ext cx="14287500" cy="142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99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2301" y="1598355"/>
            <a:ext cx="21031200" cy="1648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0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65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По состоянию на 19.12.2023 год собственные доходы поселения за 2023 год составили – </a:t>
            </a:r>
          </a:p>
          <a:p>
            <a:pPr algn="ctr"/>
            <a:r>
              <a:rPr lang="ru-RU" sz="65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1 252 333 рублей. Основные из них: налоги на имущество, земельный налог, единый сельскохозяйственный налог и доходы от использования имущества, находящегося в муниципальной собственности.</a:t>
            </a:r>
            <a:endParaRPr lang="en-US" sz="6500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endParaRPr lang="ru-RU" sz="6500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65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Безвозмездные поступления в 2023 году составили – 13 504 782 руб.</a:t>
            </a:r>
          </a:p>
          <a:p>
            <a:pPr algn="ctr"/>
            <a:r>
              <a:rPr lang="ru-RU" sz="65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Среди них:</a:t>
            </a:r>
          </a:p>
          <a:p>
            <a:pPr algn="ctr"/>
            <a:endParaRPr lang="ru-RU" sz="70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endParaRPr lang="ru-RU" sz="7000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endParaRPr lang="ru-RU" sz="70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endParaRPr lang="ru-RU" sz="70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14896" y="14741964"/>
            <a:ext cx="9776200" cy="1729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 smtClean="0">
                <a:solidFill>
                  <a:schemeClr val="bg2">
                    <a:lumMod val="50000"/>
                  </a:schemeClr>
                </a:solidFill>
              </a:rPr>
              <a:t>Дотации 3 233 770 руб.</a:t>
            </a:r>
            <a:endParaRPr lang="ru-RU" sz="6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272856" y="16851988"/>
            <a:ext cx="11219949" cy="15394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 smtClean="0">
                <a:solidFill>
                  <a:schemeClr val="bg2">
                    <a:lumMod val="50000"/>
                  </a:schemeClr>
                </a:solidFill>
              </a:rPr>
              <a:t>Субвенции 72 200 руб.</a:t>
            </a:r>
            <a:endParaRPr lang="ru-RU" sz="6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14896" y="18848158"/>
            <a:ext cx="11680864" cy="16877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 smtClean="0">
                <a:solidFill>
                  <a:schemeClr val="bg2">
                    <a:lumMod val="50000"/>
                  </a:schemeClr>
                </a:solidFill>
              </a:rPr>
              <a:t>Субсидии 9 428 018 руб.</a:t>
            </a:r>
            <a:endParaRPr lang="ru-RU" sz="6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9821" y="20993100"/>
            <a:ext cx="17566479" cy="18859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 smtClean="0">
                <a:solidFill>
                  <a:schemeClr val="bg2">
                    <a:lumMod val="50000"/>
                  </a:schemeClr>
                </a:solidFill>
              </a:rPr>
              <a:t>Межбюджетные трансферты 770 793 руб.</a:t>
            </a:r>
            <a:endParaRPr lang="ru-RU" sz="6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4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3951" y="1598355"/>
            <a:ext cx="1944954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0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endParaRPr lang="ru-RU" sz="70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endParaRPr lang="ru-RU" sz="7000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endParaRPr lang="ru-RU" sz="70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endParaRPr lang="ru-RU" sz="70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1352" y="3747865"/>
            <a:ext cx="194114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Расходы бюджета в отчетном году составили 14 356 348 руб.</a:t>
            </a:r>
          </a:p>
          <a:p>
            <a:pPr algn="ctr"/>
            <a:endParaRPr lang="ru-RU" sz="8000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80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Основные </a:t>
            </a:r>
            <a:r>
              <a:rPr lang="ru-RU" sz="8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из них: </a:t>
            </a:r>
            <a:endParaRPr lang="ru-RU" sz="80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781957"/>
              </p:ext>
            </p:extLst>
          </p:nvPr>
        </p:nvGraphicFramePr>
        <p:xfrm>
          <a:off x="1178034" y="10782300"/>
          <a:ext cx="22482066" cy="12445740"/>
        </p:xfrm>
        <a:graphic>
          <a:graphicData uri="http://schemas.openxmlformats.org/drawingml/2006/table">
            <a:tbl>
              <a:tblPr/>
              <a:tblGrid>
                <a:gridCol w="16692997"/>
                <a:gridCol w="5789069"/>
              </a:tblGrid>
              <a:tr h="194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52"/>
                          <a:cs typeface="Arial" charset="0"/>
                        </a:rPr>
                        <a:t>Расходы бюджета</a:t>
                      </a:r>
                      <a:endParaRPr kumimoji="0" lang="ru-RU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ontserrat" panose="00000500000000000000" pitchFamily="2" charset="-52"/>
                        <a:cs typeface="Arial" charset="0"/>
                      </a:endParaRPr>
                    </a:p>
                  </a:txBody>
                  <a:tcPr marL="0" marR="0" marT="6794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D828C"/>
                        </a:gs>
                        <a:gs pos="50000">
                          <a:srgbClr val="5BBCCA"/>
                        </a:gs>
                        <a:gs pos="100000">
                          <a:srgbClr val="6EDFF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52"/>
                          <a:cs typeface="Arial" charset="0"/>
                        </a:rPr>
                        <a:t>Сумма, руб.</a:t>
                      </a:r>
                      <a:endParaRPr kumimoji="0" lang="ru-RU" sz="5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ontserrat" panose="00000500000000000000" pitchFamily="2" charset="-52"/>
                        <a:cs typeface="Arial" charset="0"/>
                      </a:endParaRPr>
                    </a:p>
                  </a:txBody>
                  <a:tcPr marL="0" marR="0" marT="67945" marB="0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D828C"/>
                        </a:gs>
                        <a:gs pos="50000">
                          <a:srgbClr val="5BBCCA"/>
                        </a:gs>
                        <a:gs pos="100000">
                          <a:srgbClr val="6EDFF1"/>
                        </a:gs>
                      </a:gsLst>
                      <a:lin ang="16200000" scaled="1"/>
                    </a:gradFill>
                  </a:tcPr>
                </a:tc>
              </a:tr>
              <a:tr h="1402274">
                <a:tc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charset="0"/>
                        </a:rPr>
                        <a:t>Общегосударственные вопросы</a:t>
                      </a:r>
                      <a:endParaRPr kumimoji="0" lang="ru-RU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cs typeface="Arial" charset="0"/>
                      </a:endParaRPr>
                    </a:p>
                  </a:txBody>
                  <a:tcPr marL="0" marR="0" marT="3810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D828C"/>
                        </a:gs>
                        <a:gs pos="50000">
                          <a:srgbClr val="5BBCCA"/>
                        </a:gs>
                        <a:gs pos="100000">
                          <a:srgbClr val="6EDFF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406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charset="0"/>
                        </a:rPr>
                        <a:t>1 427 788</a:t>
                      </a:r>
                      <a:endParaRPr kumimoji="0" lang="ru-RU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cs typeface="Arial" charset="0"/>
                      </a:endParaRPr>
                    </a:p>
                  </a:txBody>
                  <a:tcPr marL="0" marR="0" marT="698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D828C"/>
                        </a:gs>
                        <a:gs pos="50000">
                          <a:srgbClr val="5BBCCA"/>
                        </a:gs>
                        <a:gs pos="100000">
                          <a:srgbClr val="6EDFF1"/>
                        </a:gs>
                      </a:gsLst>
                      <a:lin ang="16200000" scaled="1"/>
                    </a:gradFill>
                  </a:tcPr>
                </a:tc>
              </a:tr>
              <a:tr h="1493326">
                <a:tc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52"/>
                          <a:cs typeface="Arial" charset="0"/>
                        </a:rPr>
                        <a:t>Обеспечение пожарной безопасности</a:t>
                      </a:r>
                      <a:endParaRPr kumimoji="0" lang="ru-RU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ontserrat" panose="00000500000000000000" pitchFamily="2" charset="-52"/>
                        <a:cs typeface="Arial" charset="0"/>
                      </a:endParaRPr>
                    </a:p>
                  </a:txBody>
                  <a:tcPr marL="0" marR="0" marT="55244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D828C"/>
                        </a:gs>
                        <a:gs pos="50000">
                          <a:srgbClr val="5BBCCA"/>
                        </a:gs>
                        <a:gs pos="100000">
                          <a:srgbClr val="6EDFF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93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52"/>
                          <a:cs typeface="Arial" charset="0"/>
                        </a:rPr>
                        <a:t>111 389</a:t>
                      </a:r>
                      <a:endParaRPr kumimoji="0" lang="ru-RU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ontserrat" panose="00000500000000000000" pitchFamily="2" charset="-52"/>
                        <a:cs typeface="Arial" charset="0"/>
                      </a:endParaRPr>
                    </a:p>
                  </a:txBody>
                  <a:tcPr marL="0" marR="0" marT="698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D828C"/>
                        </a:gs>
                        <a:gs pos="50000">
                          <a:srgbClr val="5BBCCA"/>
                        </a:gs>
                        <a:gs pos="100000">
                          <a:srgbClr val="6EDFF1"/>
                        </a:gs>
                      </a:gsLst>
                      <a:lin ang="16200000" scaled="1"/>
                    </a:gradFill>
                  </a:tcPr>
                </a:tc>
              </a:tr>
              <a:tr h="1342416">
                <a:tc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52"/>
                          <a:cs typeface="Arial" charset="0"/>
                        </a:rPr>
                        <a:t>Жилищно-коммунальное хозяйство</a:t>
                      </a:r>
                      <a:endParaRPr kumimoji="0" lang="ru-RU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ontserrat" panose="00000500000000000000" pitchFamily="2" charset="-52"/>
                        <a:cs typeface="Arial" charset="0"/>
                      </a:endParaRPr>
                    </a:p>
                  </a:txBody>
                  <a:tcPr marL="0" marR="0" marT="55244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D828C"/>
                        </a:gs>
                        <a:gs pos="50000">
                          <a:srgbClr val="5BBCCA"/>
                        </a:gs>
                        <a:gs pos="100000">
                          <a:srgbClr val="6EDFF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-52"/>
                          <a:cs typeface="Arial" charset="0"/>
                        </a:rPr>
                        <a:t>2 513 655</a:t>
                      </a:r>
                      <a:endParaRPr kumimoji="0" lang="ru-RU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Montserrat" panose="00000500000000000000" pitchFamily="2" charset="-52"/>
                        <a:cs typeface="Arial" charset="0"/>
                      </a:endParaRPr>
                    </a:p>
                  </a:txBody>
                  <a:tcPr marL="0" marR="0" marT="6985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D828C"/>
                        </a:gs>
                        <a:gs pos="50000">
                          <a:srgbClr val="5BBCCA"/>
                        </a:gs>
                        <a:gs pos="100000">
                          <a:srgbClr val="6EDFF1"/>
                        </a:gs>
                      </a:gsLst>
                      <a:lin ang="16200000" scaled="1"/>
                    </a:gradFill>
                  </a:tcPr>
                </a:tc>
              </a:tr>
              <a:tr h="1442175">
                <a:tc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charset="0"/>
                        </a:rPr>
                        <a:t>Национальная экономика</a:t>
                      </a:r>
                      <a:endParaRPr kumimoji="0" lang="ru-RU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cs typeface="Arial" charset="0"/>
                      </a:endParaRPr>
                    </a:p>
                  </a:txBody>
                  <a:tcPr marL="0" marR="0" marT="4699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D828C"/>
                        </a:gs>
                        <a:gs pos="50000">
                          <a:srgbClr val="5BBCCA"/>
                        </a:gs>
                        <a:gs pos="100000">
                          <a:srgbClr val="6EDFF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406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charset="0"/>
                        </a:rPr>
                        <a:t>9 273 934</a:t>
                      </a:r>
                      <a:endParaRPr kumimoji="0" lang="ru-RU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cs typeface="Arial" charset="0"/>
                      </a:endParaRPr>
                    </a:p>
                  </a:txBody>
                  <a:tcPr marL="0" marR="0" marT="7874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D828C"/>
                        </a:gs>
                        <a:gs pos="50000">
                          <a:srgbClr val="5BBCCA"/>
                        </a:gs>
                        <a:gs pos="100000">
                          <a:srgbClr val="6EDFF1"/>
                        </a:gs>
                      </a:gsLst>
                      <a:lin ang="16200000" scaled="1"/>
                    </a:gradFill>
                  </a:tcPr>
                </a:tc>
              </a:tr>
              <a:tr h="1607483">
                <a:tc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charset="0"/>
                        </a:rPr>
                        <a:t>Пенсионное обеспечение</a:t>
                      </a:r>
                      <a:endParaRPr kumimoji="0" lang="ru-RU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cs typeface="Arial" charset="0"/>
                      </a:endParaRPr>
                    </a:p>
                  </a:txBody>
                  <a:tcPr marL="0" marR="0" marT="8382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D828C"/>
                        </a:gs>
                        <a:gs pos="50000">
                          <a:srgbClr val="5BBCCA"/>
                        </a:gs>
                        <a:gs pos="100000">
                          <a:srgbClr val="6EDFF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charset="0"/>
                        </a:rPr>
                        <a:t>110 000</a:t>
                      </a:r>
                      <a:endParaRPr kumimoji="0" lang="ru-RU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cs typeface="Arial" charset="0"/>
                      </a:endParaRPr>
                    </a:p>
                  </a:txBody>
                  <a:tcPr marL="0" marR="0" marT="8382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D828C"/>
                        </a:gs>
                        <a:gs pos="50000">
                          <a:srgbClr val="5BBCCA"/>
                        </a:gs>
                        <a:gs pos="100000">
                          <a:srgbClr val="6EDFF1"/>
                        </a:gs>
                      </a:gsLst>
                      <a:lin ang="16200000" scaled="1"/>
                    </a:gradFill>
                  </a:tcPr>
                </a:tc>
              </a:tr>
              <a:tr h="1607483">
                <a:tc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charset="0"/>
                        </a:rPr>
                        <a:t>Осуществление воинского учета</a:t>
                      </a:r>
                      <a:endParaRPr kumimoji="0" lang="ru-RU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cs typeface="Arial" charset="0"/>
                      </a:endParaRPr>
                    </a:p>
                  </a:txBody>
                  <a:tcPr marL="0" marR="0" marT="8382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D828C"/>
                        </a:gs>
                        <a:gs pos="50000">
                          <a:srgbClr val="5BBCCA"/>
                        </a:gs>
                        <a:gs pos="100000">
                          <a:srgbClr val="6EDFF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charset="0"/>
                        </a:rPr>
                        <a:t>65 580</a:t>
                      </a:r>
                      <a:endParaRPr kumimoji="0" lang="ru-RU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cs typeface="Arial" charset="0"/>
                      </a:endParaRPr>
                    </a:p>
                  </a:txBody>
                  <a:tcPr marL="0" marR="0" marT="8382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D828C"/>
                        </a:gs>
                        <a:gs pos="50000">
                          <a:srgbClr val="5BBCCA"/>
                        </a:gs>
                        <a:gs pos="100000">
                          <a:srgbClr val="6EDFF1"/>
                        </a:gs>
                      </a:gsLst>
                      <a:lin ang="16200000" scaled="1"/>
                    </a:gradFill>
                  </a:tcPr>
                </a:tc>
              </a:tr>
              <a:tr h="1607483">
                <a:tc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charset="0"/>
                        </a:rPr>
                        <a:t>Создание условий для досуга населения</a:t>
                      </a:r>
                      <a:endParaRPr kumimoji="0" lang="ru-RU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cs typeface="Arial" charset="0"/>
                      </a:endParaRPr>
                    </a:p>
                  </a:txBody>
                  <a:tcPr marL="0" marR="0" marT="8382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D828C"/>
                        </a:gs>
                        <a:gs pos="50000">
                          <a:srgbClr val="5BBCCA"/>
                        </a:gs>
                        <a:gs pos="100000">
                          <a:srgbClr val="6EDFF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Arial" charset="0"/>
                        </a:rPr>
                        <a:t>854 000</a:t>
                      </a:r>
                      <a:endParaRPr kumimoji="0" lang="ru-RU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cs typeface="Arial" charset="0"/>
                      </a:endParaRPr>
                    </a:p>
                  </a:txBody>
                  <a:tcPr marL="0" marR="0" marT="8382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D828C"/>
                        </a:gs>
                        <a:gs pos="50000">
                          <a:srgbClr val="5BBCCA"/>
                        </a:gs>
                        <a:gs pos="100000">
                          <a:srgbClr val="6EDFF1"/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5451" y="4328317"/>
            <a:ext cx="14801350" cy="1855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Про дороги</a:t>
            </a:r>
          </a:p>
          <a:p>
            <a:endParaRPr lang="ru-RU" sz="8000" b="1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8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В Верхней Песочне в уходящем году выполнили нарезку кювета. </a:t>
            </a:r>
            <a:endParaRPr lang="ru-RU" sz="8000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endParaRPr lang="ru-RU" sz="8000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80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В </a:t>
            </a:r>
            <a:r>
              <a:rPr lang="ru-RU" sz="8000" dirty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Большухе</a:t>
            </a:r>
            <a:r>
              <a:rPr lang="ru-RU" sz="8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  автодорогу грейдировали и сделали подсыпку. </a:t>
            </a:r>
            <a:endParaRPr lang="ru-RU" sz="8000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endParaRPr lang="ru-RU" sz="80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80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В </a:t>
            </a:r>
            <a:r>
              <a:rPr lang="ru-RU" sz="8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Черной отремонтировали водопропускную трубу.</a:t>
            </a:r>
          </a:p>
          <a:p>
            <a:endParaRPr lang="ru-RU" sz="8000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endParaRPr lang="ru-RU" sz="8000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7" name="Picture 2" descr="C:\Users\Kab44-5\Desktop\дорог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350" y="13349198"/>
            <a:ext cx="9448800" cy="1185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07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Kab44-5\Desktop\благоуст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78691"/>
            <a:ext cx="10328016" cy="912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81058" y="3246821"/>
            <a:ext cx="16172949" cy="2117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Про благоустройство</a:t>
            </a:r>
          </a:p>
          <a:p>
            <a:pPr algn="ctr"/>
            <a:endParaRPr lang="ru-RU" sz="8000" b="1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75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На четырех бункерных площадках появилось бетонное основание. </a:t>
            </a:r>
          </a:p>
          <a:p>
            <a:pPr algn="ctr"/>
            <a:r>
              <a:rPr lang="ru-RU" sz="75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Дополнительно установлено пять новых мусорных баков</a:t>
            </a:r>
            <a:r>
              <a:rPr lang="ru-RU" sz="75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.</a:t>
            </a:r>
          </a:p>
          <a:p>
            <a:pPr algn="ctr"/>
            <a:endParaRPr lang="ru-RU" sz="75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75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Рабочим по благоустройству, привлеченным к оплачиваемым работам по благоустройству, осуществлялось </a:t>
            </a:r>
            <a:r>
              <a:rPr lang="ru-RU" sz="7500" dirty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окашивание</a:t>
            </a:r>
            <a:r>
              <a:rPr lang="ru-RU" sz="75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 травы и кустарниковой растительности на территориях поселения.</a:t>
            </a:r>
          </a:p>
          <a:p>
            <a:endParaRPr lang="ru-RU" sz="8000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endParaRPr lang="ru-RU" sz="8000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9" name="Picture 2" descr="C:\Users\Kab44-5\Desktop\благоус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78" y="2673292"/>
            <a:ext cx="6655236" cy="669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96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\Desktop\1667721312_3-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39700"/>
            <a:ext cx="9273330" cy="116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6666" y="3246821"/>
            <a:ext cx="19217342" cy="1486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Про уличное освещение</a:t>
            </a:r>
          </a:p>
          <a:p>
            <a:pPr algn="ctr"/>
            <a:endParaRPr lang="ru-RU" sz="8000" b="1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8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В рамках нацпроекта  «Безопасные качественные дороги» в </a:t>
            </a:r>
            <a:r>
              <a:rPr lang="ru-RU" sz="8000" dirty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Анновке</a:t>
            </a:r>
            <a:r>
              <a:rPr lang="ru-RU" sz="8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 появилась дополнительная линия уличного освещения. </a:t>
            </a:r>
            <a:endParaRPr lang="ru-RU" sz="8000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endParaRPr lang="ru-RU" sz="80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8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В Верхней Песочне установлено пять новых светодиодных светильников.</a:t>
            </a:r>
          </a:p>
          <a:p>
            <a:endParaRPr lang="ru-RU" sz="8000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endParaRPr lang="ru-RU" sz="8000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8165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56495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6200" y="3246821"/>
            <a:ext cx="19967807" cy="1486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0" b="1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8000" b="1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Про здравоохранение</a:t>
            </a:r>
          </a:p>
          <a:p>
            <a:pPr algn="ctr"/>
            <a:endParaRPr lang="ru-RU" sz="8000" b="1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8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В </a:t>
            </a:r>
            <a:r>
              <a:rPr lang="ru-RU" sz="8000" dirty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Чужбиновке</a:t>
            </a:r>
            <a:r>
              <a:rPr lang="ru-RU" sz="8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 возведен современный, модульный ФАП. </a:t>
            </a:r>
            <a:endParaRPr lang="ru-RU" sz="8000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endParaRPr lang="ru-RU" sz="8000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80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Работы </a:t>
            </a:r>
            <a:r>
              <a:rPr lang="ru-RU" sz="8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проводились в рамках реализации  региональной программы модернизации первичного звена здравоохранения Калужской области.</a:t>
            </a:r>
            <a:endParaRPr lang="ru-RU" sz="8000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endParaRPr lang="ru-RU" sz="8000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7287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3246821"/>
            <a:ext cx="19967807" cy="1363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0" b="1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8000" b="1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Про мобильную связь</a:t>
            </a:r>
          </a:p>
          <a:p>
            <a:pPr algn="ctr"/>
            <a:endParaRPr lang="ru-RU" sz="8000" b="1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8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Долгожданная вышка сотовой связи Теле2 появилась в </a:t>
            </a:r>
            <a:r>
              <a:rPr lang="ru-RU" sz="8000" dirty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Анновке</a:t>
            </a:r>
            <a:r>
              <a:rPr lang="ru-RU" sz="8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. </a:t>
            </a:r>
            <a:endParaRPr lang="ru-RU" sz="8000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endParaRPr lang="ru-RU" sz="80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80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Это </a:t>
            </a:r>
            <a:r>
              <a:rPr lang="ru-RU" sz="8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событие стало возможным благодаря участию в проекте «Устранение цифрового неравенства».</a:t>
            </a:r>
          </a:p>
          <a:p>
            <a:endParaRPr lang="ru-RU" sz="8000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3074" name="Picture 2" descr="C:\Users\COMP\Desktop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6" y="16316324"/>
            <a:ext cx="10787063" cy="71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72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MP\Deskto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5" y="16579499"/>
            <a:ext cx="7129463" cy="71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0" y="2332421"/>
            <a:ext cx="18135600" cy="1886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Про «народные инициативы»</a:t>
            </a:r>
          </a:p>
          <a:p>
            <a:pPr algn="ctr"/>
            <a:endParaRPr lang="ru-RU" sz="8000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7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Успешно реализован проект по благоустройству кладбища </a:t>
            </a:r>
            <a:endParaRPr lang="ru-RU" sz="7000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70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в </a:t>
            </a:r>
            <a:r>
              <a:rPr lang="ru-RU" sz="7000" dirty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Кулаковке</a:t>
            </a:r>
            <a:r>
              <a:rPr lang="ru-RU" sz="7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. </a:t>
            </a:r>
            <a:endParaRPr lang="ru-RU" sz="7000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70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Возвели </a:t>
            </a:r>
            <a:r>
              <a:rPr lang="ru-RU" sz="7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ограждение, заменили входную группу и смонтировали бункерную площадку. Сметная стоимость запланированных работ </a:t>
            </a:r>
            <a:r>
              <a:rPr lang="ru-RU" sz="70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составила  </a:t>
            </a:r>
            <a:r>
              <a:rPr lang="ru-RU" sz="7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1 038 234 </a:t>
            </a:r>
            <a:r>
              <a:rPr lang="ru-RU" sz="70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руб. </a:t>
            </a:r>
            <a:r>
              <a:rPr lang="ru-RU" sz="7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Областные денежные ресурсы составили </a:t>
            </a:r>
            <a:endParaRPr lang="ru-RU" sz="7000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70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927 </a:t>
            </a:r>
            <a:r>
              <a:rPr lang="ru-RU" sz="7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018 рублей, из местного бюджета выделено </a:t>
            </a:r>
            <a:r>
              <a:rPr lang="ru-RU" sz="70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54 </a:t>
            </a:r>
            <a:r>
              <a:rPr lang="ru-RU" sz="7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215 </a:t>
            </a:r>
            <a:r>
              <a:rPr lang="ru-RU" sz="70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руб., </a:t>
            </a:r>
            <a:r>
              <a:rPr lang="ru-RU" sz="7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вклад местных жителей составил 42 000 </a:t>
            </a:r>
            <a:r>
              <a:rPr lang="ru-RU" sz="70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руб., </a:t>
            </a:r>
          </a:p>
          <a:p>
            <a:pPr algn="ctr"/>
            <a:r>
              <a:rPr lang="ru-RU" sz="70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от </a:t>
            </a:r>
            <a:r>
              <a:rPr lang="ru-RU" sz="7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юридических лиц привлечено </a:t>
            </a:r>
            <a:endParaRPr lang="ru-RU" sz="7000" dirty="0" smtClean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70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15 </a:t>
            </a:r>
            <a:r>
              <a:rPr lang="ru-RU" sz="70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000 </a:t>
            </a:r>
            <a:r>
              <a:rPr lang="ru-RU" sz="7000" dirty="0" smtClean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руб.</a:t>
            </a:r>
            <a:endParaRPr lang="ru-RU" sz="70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  <a:p>
            <a:endParaRPr lang="ru-RU" sz="8000" b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6013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1299</TotalTime>
  <Words>466</Words>
  <Application>Microsoft Office PowerPoint</Application>
  <PresentationFormat>Произвольный</PresentationFormat>
  <Paragraphs>84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Wingdings 2</vt:lpstr>
      <vt:lpstr>Calibri</vt:lpstr>
      <vt:lpstr>Montserrat</vt:lpstr>
      <vt:lpstr>Constantia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Frolcova</cp:lastModifiedBy>
  <cp:revision>155</cp:revision>
  <dcterms:created xsi:type="dcterms:W3CDTF">2022-06-02T07:13:40Z</dcterms:created>
  <dcterms:modified xsi:type="dcterms:W3CDTF">2023-12-22T10:46:03Z</dcterms:modified>
</cp:coreProperties>
</file>